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svg"/><Relationship Id="rId16" Type="http://schemas.openxmlformats.org/officeDocument/2006/relationships/slideLayout" Target="../slideLayouts/slideLayout11.xml"/><Relationship Id="rId1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insights from 3,900 purchases to drive strategic business decisions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12401"/>
            <a:ext cx="721602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258378"/>
            <a:ext cx="4226838" cy="2494478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504" y="2482572"/>
            <a:ext cx="649962" cy="64996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217" y="2661285"/>
            <a:ext cx="292418" cy="2924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82504" y="33491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982504" y="3835241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convert high-frequency buyers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5201722" y="2258378"/>
            <a:ext cx="4226838" cy="2494478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916" y="2482572"/>
            <a:ext cx="649962" cy="64996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4629" y="2661285"/>
            <a:ext cx="292418" cy="2924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25916" y="33491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25916" y="3835241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strengthen loyal segment</a:t>
            </a:r>
            <a:endParaRPr lang="en-US" sz="1700" dirty="0"/>
          </a:p>
        </p:txBody>
      </p:sp>
      <p:sp>
        <p:nvSpPr>
          <p:cNvPr id="13" name="Shape 7"/>
          <p:cNvSpPr/>
          <p:nvPr/>
        </p:nvSpPr>
        <p:spPr>
          <a:xfrm>
            <a:off x="9645134" y="2258378"/>
            <a:ext cx="4226957" cy="2494478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9329" y="2482572"/>
            <a:ext cx="649962" cy="64996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8042" y="2661285"/>
            <a:ext cx="292418" cy="29241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69329" y="33491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69329" y="3835241"/>
            <a:ext cx="37785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sales volume with margin control</a:t>
            </a:r>
            <a:endParaRPr lang="en-US" sz="1700" dirty="0"/>
          </a:p>
        </p:txBody>
      </p:sp>
      <p:sp>
        <p:nvSpPr>
          <p:cNvPr id="18" name="Shape 10"/>
          <p:cNvSpPr/>
          <p:nvPr/>
        </p:nvSpPr>
        <p:spPr>
          <a:xfrm>
            <a:off x="758309" y="4969431"/>
            <a:ext cx="6448544" cy="2147768"/>
          </a:xfrm>
          <a:prstGeom prst="roundRect">
            <a:avLst>
              <a:gd name="adj" fmla="val 1513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504" y="5193625"/>
            <a:ext cx="649962" cy="649962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1217" y="5372338"/>
            <a:ext cx="292418" cy="292418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982504" y="60601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982504" y="6546294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 top-rated items in marketing campaigns</a:t>
            </a:r>
            <a:endParaRPr lang="en-US" sz="1700" dirty="0"/>
          </a:p>
        </p:txBody>
      </p:sp>
      <p:sp>
        <p:nvSpPr>
          <p:cNvPr id="23" name="Shape 13"/>
          <p:cNvSpPr/>
          <p:nvPr/>
        </p:nvSpPr>
        <p:spPr>
          <a:xfrm>
            <a:off x="7423428" y="4969431"/>
            <a:ext cx="6448663" cy="2147768"/>
          </a:xfrm>
          <a:prstGeom prst="roundRect">
            <a:avLst>
              <a:gd name="adj" fmla="val 1513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47623" y="5193625"/>
            <a:ext cx="649962" cy="649962"/>
          </a:xfrm>
          <a:prstGeom prst="rect">
            <a:avLst/>
          </a:prstGeom>
        </p:spPr>
      </p:pic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26335" y="5372338"/>
            <a:ext cx="292418" cy="292418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647623" y="60601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7" name="Text 15"/>
          <p:cNvSpPr/>
          <p:nvPr/>
        </p:nvSpPr>
        <p:spPr>
          <a:xfrm>
            <a:off x="7647623" y="6546294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young adults and express shipping users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2827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82478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3,900</a:t>
            </a:r>
            <a:endParaRPr lang="en-US" sz="5600" dirty="0"/>
          </a:p>
        </p:txBody>
      </p:sp>
      <p:sp>
        <p:nvSpPr>
          <p:cNvPr id="4" name="Text 2"/>
          <p:cNvSpPr/>
          <p:nvPr/>
        </p:nvSpPr>
        <p:spPr>
          <a:xfrm>
            <a:off x="870585" y="36680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154210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Transactions analyzed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4104442" y="2682478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18</a:t>
            </a:r>
            <a:endParaRPr lang="en-US" sz="5600" dirty="0"/>
          </a:p>
        </p:txBody>
      </p:sp>
      <p:sp>
        <p:nvSpPr>
          <p:cNvPr id="7" name="Text 5"/>
          <p:cNvSpPr/>
          <p:nvPr/>
        </p:nvSpPr>
        <p:spPr>
          <a:xfrm>
            <a:off x="4216718" y="36680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04442" y="4154210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 tracked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450574" y="2682478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$60</a:t>
            </a:r>
            <a:endParaRPr lang="en-US" sz="5600" dirty="0"/>
          </a:p>
        </p:txBody>
      </p:sp>
      <p:sp>
        <p:nvSpPr>
          <p:cNvPr id="10" name="Text 8"/>
          <p:cNvSpPr/>
          <p:nvPr/>
        </p:nvSpPr>
        <p:spPr>
          <a:xfrm>
            <a:off x="7562850" y="36680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0574" y="4154210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 transaction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0796707" y="2682478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50</a:t>
            </a:r>
            <a:endParaRPr lang="en-US" sz="5600" dirty="0"/>
          </a:p>
        </p:txBody>
      </p:sp>
      <p:sp>
        <p:nvSpPr>
          <p:cNvPr id="13" name="Text 11"/>
          <p:cNvSpPr/>
          <p:nvPr/>
        </p:nvSpPr>
        <p:spPr>
          <a:xfrm>
            <a:off x="10908983" y="36680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96707" y="4154210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Geographic spread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309" y="49612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Data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8309" y="553402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Age, Gender, Location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8309" y="595645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Subscription Status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8309" y="637889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Purchase History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587139" y="49612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Transaction Details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87139" y="553402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Product, Category, Amount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7587139" y="595645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Season, Size, Color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7587139" y="637889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Discounts &amp; Shipping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84841"/>
            <a:ext cx="645092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068360"/>
            <a:ext cx="422683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723680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 using pandas, explored structure with df.info()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201722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22" y="3068360"/>
            <a:ext cx="422683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1722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01722" y="3723680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37 missing Review Ratings using median by category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9645134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134" y="3068360"/>
            <a:ext cx="4226957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5134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5134" y="3723680"/>
            <a:ext cx="422695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age_group bins and purchase_frequency_days columns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58309" y="479607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7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111948"/>
            <a:ext cx="64485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8309" y="53028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58309" y="5788938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Renamed columns to snake_case, dropped redundant promo_code_used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423428" y="479607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05</a:t>
            </a:r>
            <a:endParaRPr lang="en-US" sz="17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428" y="5133618"/>
            <a:ext cx="6448663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3428" y="53028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3428" y="5788938"/>
            <a:ext cx="64486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Connected to PostgreSQL for SQL analysis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0836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489716"/>
            <a:ext cx="7656790" cy="42877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1357" y="24625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Gender Breakdown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951357" y="3035379"/>
            <a:ext cx="49282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 generate significantly higher total revenue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951357" y="39453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Shipping Impact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951357" y="4518184"/>
            <a:ext cx="49282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Express: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$60.48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avg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Standard: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$58.46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avg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8709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957989"/>
            <a:ext cx="4226838" cy="1621512"/>
          </a:xfrm>
          <a:prstGeom prst="roundRect">
            <a:avLst>
              <a:gd name="adj" fmla="val 9023"/>
            </a:avLst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927509"/>
            <a:ext cx="422683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7" y="2633067"/>
            <a:ext cx="649962" cy="6499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41712" y="2795588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005364" y="34996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05364" y="3985736"/>
            <a:ext cx="37327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Rating: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3.86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5201722" y="2957989"/>
            <a:ext cx="4226838" cy="1621512"/>
          </a:xfrm>
          <a:prstGeom prst="roundRect">
            <a:avLst>
              <a:gd name="adj" fmla="val 9023"/>
            </a:avLst>
          </a:prstGeom>
          <a:solidFill>
            <a:srgbClr val="FFFFFF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722" y="2927509"/>
            <a:ext cx="4226838" cy="12192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100" y="2633067"/>
            <a:ext cx="649962" cy="6499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85124" y="2795588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5448776" y="34996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448776" y="3985736"/>
            <a:ext cx="37327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Rating: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3.84</a:t>
            </a:r>
            <a:endParaRPr lang="en-US" sz="1700" dirty="0"/>
          </a:p>
        </p:txBody>
      </p:sp>
      <p:sp>
        <p:nvSpPr>
          <p:cNvPr id="15" name="Shape 9"/>
          <p:cNvSpPr/>
          <p:nvPr/>
        </p:nvSpPr>
        <p:spPr>
          <a:xfrm>
            <a:off x="9645134" y="2957989"/>
            <a:ext cx="4226957" cy="1621512"/>
          </a:xfrm>
          <a:prstGeom prst="roundRect">
            <a:avLst>
              <a:gd name="adj" fmla="val 9023"/>
            </a:avLst>
          </a:prstGeom>
          <a:solidFill>
            <a:srgbClr val="FFFFFF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134" y="2927509"/>
            <a:ext cx="4226957" cy="12192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3631" y="2633067"/>
            <a:ext cx="649962" cy="64996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628656" y="2795588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1"/>
          <p:cNvSpPr/>
          <p:nvPr/>
        </p:nvSpPr>
        <p:spPr>
          <a:xfrm>
            <a:off x="9892189" y="34996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892189" y="3985736"/>
            <a:ext cx="37328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Rating: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3.82</a:t>
            </a:r>
            <a:endParaRPr lang="en-US" sz="1700" dirty="0"/>
          </a:p>
        </p:txBody>
      </p:sp>
      <p:sp>
        <p:nvSpPr>
          <p:cNvPr id="21" name="Shape 13"/>
          <p:cNvSpPr/>
          <p:nvPr/>
        </p:nvSpPr>
        <p:spPr>
          <a:xfrm>
            <a:off x="758309" y="5120997"/>
            <a:ext cx="6448544" cy="1621512"/>
          </a:xfrm>
          <a:prstGeom prst="roundRect">
            <a:avLst>
              <a:gd name="adj" fmla="val 9023"/>
            </a:avLst>
          </a:prstGeom>
          <a:solidFill>
            <a:srgbClr val="FFFFFF"/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5090517"/>
            <a:ext cx="6448544" cy="121920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540" y="4796076"/>
            <a:ext cx="649962" cy="64996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3852565" y="4958596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000" dirty="0"/>
          </a:p>
        </p:txBody>
      </p:sp>
      <p:sp>
        <p:nvSpPr>
          <p:cNvPr id="25" name="Text 15"/>
          <p:cNvSpPr/>
          <p:nvPr/>
        </p:nvSpPr>
        <p:spPr>
          <a:xfrm>
            <a:off x="1005364" y="56626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1005364" y="6148745"/>
            <a:ext cx="59544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Rating: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3.80</a:t>
            </a:r>
            <a:endParaRPr lang="en-US" sz="1700" dirty="0"/>
          </a:p>
        </p:txBody>
      </p:sp>
      <p:sp>
        <p:nvSpPr>
          <p:cNvPr id="27" name="Shape 17"/>
          <p:cNvSpPr/>
          <p:nvPr/>
        </p:nvSpPr>
        <p:spPr>
          <a:xfrm>
            <a:off x="7423428" y="5120997"/>
            <a:ext cx="6448663" cy="1621512"/>
          </a:xfrm>
          <a:prstGeom prst="roundRect">
            <a:avLst>
              <a:gd name="adj" fmla="val 9023"/>
            </a:avLst>
          </a:prstGeom>
          <a:solidFill>
            <a:srgbClr val="FFFFFF"/>
          </a:solidFill>
          <a:ln/>
        </p:spPr>
      </p:sp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3428" y="5090517"/>
            <a:ext cx="6448663" cy="121920"/>
          </a:xfrm>
          <a:prstGeom prst="rect">
            <a:avLst/>
          </a:prstGeom>
        </p:spPr>
      </p:pic>
      <p:pic>
        <p:nvPicPr>
          <p:cNvPr id="2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2778" y="4796076"/>
            <a:ext cx="649962" cy="649962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10517803" y="4958596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2000" dirty="0"/>
          </a:p>
        </p:txBody>
      </p:sp>
      <p:sp>
        <p:nvSpPr>
          <p:cNvPr id="31" name="Text 19"/>
          <p:cNvSpPr/>
          <p:nvPr/>
        </p:nvSpPr>
        <p:spPr>
          <a:xfrm>
            <a:off x="7670483" y="56626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Skirt</a:t>
            </a:r>
            <a:endParaRPr lang="en-US" sz="2200" dirty="0"/>
          </a:p>
        </p:txBody>
      </p:sp>
      <p:sp>
        <p:nvSpPr>
          <p:cNvPr id="32" name="Text 20"/>
          <p:cNvSpPr/>
          <p:nvPr/>
        </p:nvSpPr>
        <p:spPr>
          <a:xfrm>
            <a:off x="7670483" y="6148745"/>
            <a:ext cx="59545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Rating: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3.78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4460" y="526137"/>
            <a:ext cx="5023723" cy="627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Subscription Analysis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54460" y="1440299"/>
            <a:ext cx="7807881" cy="1970365"/>
          </a:xfrm>
          <a:prstGeom prst="roundRect">
            <a:avLst>
              <a:gd name="adj" fmla="val 1453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52937" y="1638776"/>
            <a:ext cx="251186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Non-Subscribers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52937" y="2067282"/>
            <a:ext cx="7410926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2,847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customers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352937" y="2487097"/>
            <a:ext cx="7410926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 spend: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$59.87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352937" y="2906911"/>
            <a:ext cx="7410926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revenue: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$170,436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154460" y="3601522"/>
            <a:ext cx="7807881" cy="1970365"/>
          </a:xfrm>
          <a:prstGeom prst="roundRect">
            <a:avLst>
              <a:gd name="adj" fmla="val 1453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52937" y="3799999"/>
            <a:ext cx="251186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Subscribers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352937" y="4228505"/>
            <a:ext cx="7410926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1,053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customers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352937" y="4648319"/>
            <a:ext cx="7410926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 spend: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$59.49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352937" y="5068133"/>
            <a:ext cx="7410926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revenue: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$62,645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154460" y="5977414"/>
            <a:ext cx="251186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Repeat Buyers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154460" y="6482239"/>
            <a:ext cx="3671054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with 5+ purchases: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154460" y="6959322"/>
            <a:ext cx="3671054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Subscribers: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958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6154460" y="7331393"/>
            <a:ext cx="3671054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Non-subscribers: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2,518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10298906" y="5977414"/>
            <a:ext cx="251186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Insight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0298906" y="6482239"/>
            <a:ext cx="3671054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Similar spending patterns, but non-subscribers dominate volume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25523"/>
            <a:ext cx="64384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Discount Strategy Impact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579727"/>
            <a:ext cx="3504724" cy="270748"/>
          </a:xfrm>
          <a:prstGeom prst="roundRect">
            <a:avLst>
              <a:gd name="adj" fmla="val 12003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579727"/>
            <a:ext cx="1752362" cy="2707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25434" y="2579727"/>
            <a:ext cx="523637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50%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8309" y="31211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8309" y="3607237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discount rate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19819" y="2579727"/>
            <a:ext cx="3289935" cy="270748"/>
          </a:xfrm>
          <a:prstGeom prst="roundRect">
            <a:avLst>
              <a:gd name="adj" fmla="val 12003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19" y="2579727"/>
            <a:ext cx="1635085" cy="27074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672155" y="2579727"/>
            <a:ext cx="738426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49.7%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5219819" y="31211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Sneakers</a:t>
            </a:r>
            <a:endParaRPr lang="en-US" sz="2200" dirty="0"/>
          </a:p>
        </p:txBody>
      </p:sp>
      <p:sp>
        <p:nvSpPr>
          <p:cNvPr id="12" name="Shape 8"/>
          <p:cNvSpPr/>
          <p:nvPr/>
        </p:nvSpPr>
        <p:spPr>
          <a:xfrm>
            <a:off x="9681329" y="2579727"/>
            <a:ext cx="3328392" cy="270748"/>
          </a:xfrm>
          <a:prstGeom prst="roundRect">
            <a:avLst>
              <a:gd name="adj" fmla="val 12003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329" y="2579727"/>
            <a:ext cx="1634133" cy="27074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3172123" y="2579727"/>
            <a:ext cx="699968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49.1%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9681329" y="31211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Coat</a:t>
            </a:r>
            <a:endParaRPr lang="en-US" sz="2200" dirty="0"/>
          </a:p>
        </p:txBody>
      </p:sp>
      <p:sp>
        <p:nvSpPr>
          <p:cNvPr id="16" name="Shape 11"/>
          <p:cNvSpPr/>
          <p:nvPr/>
        </p:nvSpPr>
        <p:spPr>
          <a:xfrm>
            <a:off x="758309" y="4495443"/>
            <a:ext cx="3269933" cy="270748"/>
          </a:xfrm>
          <a:prstGeom prst="roundRect">
            <a:avLst>
              <a:gd name="adj" fmla="val 12003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495443"/>
            <a:ext cx="1576030" cy="27074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190643" y="4495443"/>
            <a:ext cx="758428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48.2%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758309" y="50368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Sweater</a:t>
            </a:r>
            <a:endParaRPr lang="en-US" sz="2200" dirty="0"/>
          </a:p>
        </p:txBody>
      </p:sp>
      <p:sp>
        <p:nvSpPr>
          <p:cNvPr id="20" name="Shape 14"/>
          <p:cNvSpPr/>
          <p:nvPr/>
        </p:nvSpPr>
        <p:spPr>
          <a:xfrm>
            <a:off x="5219819" y="4495443"/>
            <a:ext cx="3307318" cy="270748"/>
          </a:xfrm>
          <a:prstGeom prst="roundRect">
            <a:avLst>
              <a:gd name="adj" fmla="val 12003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819" y="4495443"/>
            <a:ext cx="1567577" cy="27074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8689538" y="4495443"/>
            <a:ext cx="721043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47.4%</a:t>
            </a:r>
            <a:endParaRPr lang="en-US" sz="2100" dirty="0"/>
          </a:p>
        </p:txBody>
      </p:sp>
      <p:sp>
        <p:nvSpPr>
          <p:cNvPr id="23" name="Text 16"/>
          <p:cNvSpPr/>
          <p:nvPr/>
        </p:nvSpPr>
        <p:spPr>
          <a:xfrm>
            <a:off x="5219819" y="50368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Pants</a:t>
            </a:r>
            <a:endParaRPr lang="en-US" sz="2200" dirty="0"/>
          </a:p>
        </p:txBody>
      </p:sp>
      <p:sp>
        <p:nvSpPr>
          <p:cNvPr id="24" name="Shape 17"/>
          <p:cNvSpPr/>
          <p:nvPr/>
        </p:nvSpPr>
        <p:spPr>
          <a:xfrm>
            <a:off x="758309" y="5636776"/>
            <a:ext cx="13113782" cy="1267182"/>
          </a:xfrm>
          <a:prstGeom prst="roundRect">
            <a:avLst>
              <a:gd name="adj" fmla="val 25647"/>
            </a:avLst>
          </a:prstGeom>
          <a:solidFill>
            <a:srgbClr val="BEDFF3"/>
          </a:solidFill>
          <a:ln/>
        </p:spPr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884" y="5969318"/>
            <a:ext cx="270748" cy="216575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1462207" y="5907405"/>
            <a:ext cx="1219331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High-Spending Discount Users: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Many customers using discounts still spend above average ($60+), indicating discounts drive volume without sacrificing quality buyers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393" y="375880"/>
            <a:ext cx="3884533" cy="449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Segmentation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393" y="1098828"/>
            <a:ext cx="13673614" cy="748998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85429" y="8619292"/>
            <a:ext cx="136684" cy="136684"/>
          </a:xfrm>
          <a:prstGeom prst="roundRect">
            <a:avLst>
              <a:gd name="adj" fmla="val 13380"/>
            </a:avLst>
          </a:prstGeom>
          <a:solidFill>
            <a:srgbClr val="0C2C41"/>
          </a:solidFill>
          <a:ln/>
        </p:spPr>
      </p:sp>
      <p:sp>
        <p:nvSpPr>
          <p:cNvPr id="5" name="Text 2"/>
          <p:cNvSpPr/>
          <p:nvPr/>
        </p:nvSpPr>
        <p:spPr>
          <a:xfrm>
            <a:off x="4583073" y="8619292"/>
            <a:ext cx="351592" cy="136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Loyal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6867763" y="8619292"/>
            <a:ext cx="136684" cy="136684"/>
          </a:xfrm>
          <a:prstGeom prst="roundRect">
            <a:avLst>
              <a:gd name="adj" fmla="val 13380"/>
            </a:avLst>
          </a:prstGeom>
          <a:solidFill>
            <a:srgbClr val="1E72A7"/>
          </a:solidFill>
          <a:ln/>
        </p:spPr>
      </p:sp>
      <p:sp>
        <p:nvSpPr>
          <p:cNvPr id="7" name="Text 4"/>
          <p:cNvSpPr/>
          <p:nvPr/>
        </p:nvSpPr>
        <p:spPr>
          <a:xfrm>
            <a:off x="7065407" y="8619292"/>
            <a:ext cx="697111" cy="136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Returning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9695736" y="8619292"/>
            <a:ext cx="136684" cy="136684"/>
          </a:xfrm>
          <a:prstGeom prst="roundRect">
            <a:avLst>
              <a:gd name="adj" fmla="val 13380"/>
            </a:avLst>
          </a:prstGeom>
          <a:solidFill>
            <a:srgbClr val="5CAEE2"/>
          </a:solidFill>
          <a:ln/>
        </p:spPr>
      </p:sp>
      <p:sp>
        <p:nvSpPr>
          <p:cNvPr id="9" name="Text 6"/>
          <p:cNvSpPr/>
          <p:nvPr/>
        </p:nvSpPr>
        <p:spPr>
          <a:xfrm>
            <a:off x="9893379" y="8619292"/>
            <a:ext cx="312301" cy="136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8393" y="9046369"/>
            <a:ext cx="1798677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Loyal Customers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478393" y="9407843"/>
            <a:ext cx="4288869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80%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of customer base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5108258" y="9046369"/>
            <a:ext cx="1798677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Returning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5108258" y="9407843"/>
            <a:ext cx="4288869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18%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showing repeat behavior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9738122" y="9046369"/>
            <a:ext cx="1798677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New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9738122" y="9407843"/>
            <a:ext cx="4428887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2%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first-time buyers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686" y="418505"/>
            <a:ext cx="5622608" cy="500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 Group Revenue Distribution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686" y="1223486"/>
            <a:ext cx="13565029" cy="75963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2686" y="8991005"/>
            <a:ext cx="13565029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Young adults lead revenue generation, followed closely by middle-aged customers. Relatively balanced distribution across all age groups.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2025-10-23T17:44:59Z</dcterms:created>
  <dcterms:modified xsi:type="dcterms:W3CDTF">2025-10-23T17:44:59Z</dcterms:modified>
</cp:coreProperties>
</file>